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6"/>
  </p:sldMasterIdLst>
  <p:notesMasterIdLst>
    <p:notesMasterId r:id="rId17"/>
  </p:notesMasterIdLst>
  <p:sldIdLst>
    <p:sldId id="257" r:id="rId7"/>
    <p:sldId id="256" r:id="rId8"/>
    <p:sldId id="258" r:id="rId9"/>
    <p:sldId id="274" r:id="rId10"/>
    <p:sldId id="259" r:id="rId11"/>
    <p:sldId id="278" r:id="rId12"/>
    <p:sldId id="282" r:id="rId13"/>
    <p:sldId id="276" r:id="rId14"/>
    <p:sldId id="281" r:id="rId15"/>
    <p:sldId id="277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E5102"/>
    <a:srgbClr val="0F4498"/>
    <a:srgbClr val="34B0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434CED-A64D-4B94-88EB-632A24FBFC94}" v="1" dt="2026-09-23T15:55:20.3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005" autoAdjust="0"/>
  </p:normalViewPr>
  <p:slideViewPr>
    <p:cSldViewPr snapToGrid="0">
      <p:cViewPr varScale="1">
        <p:scale>
          <a:sx n="78" d="100"/>
          <a:sy n="78" d="100"/>
        </p:scale>
        <p:origin x="878" y="72"/>
      </p:cViewPr>
      <p:guideLst/>
    </p:cSldViewPr>
  </p:slideViewPr>
  <p:notesTextViewPr>
    <p:cViewPr>
      <p:scale>
        <a:sx n="3" d="2"/>
        <a:sy n="3" d="2"/>
      </p:scale>
      <p:origin x="0" y="-43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LINGREY, Nina" userId="6753c306-2522-44b6-a705-00b9ca31f804" providerId="ADAL" clId="{A6A97AAC-4A33-4D06-B224-938F473755B3}"/>
    <pc:docChg chg="custSel modSld">
      <pc:chgData name="MALINGREY, Nina" userId="6753c306-2522-44b6-a705-00b9ca31f804" providerId="ADAL" clId="{A6A97AAC-4A33-4D06-B224-938F473755B3}" dt="2026-09-23T15:22:49.159" v="13" actId="14100"/>
      <pc:docMkLst>
        <pc:docMk/>
      </pc:docMkLst>
      <pc:sldChg chg="addSp delSp modSp mod">
        <pc:chgData name="MALINGREY, Nina" userId="6753c306-2522-44b6-a705-00b9ca31f804" providerId="ADAL" clId="{A6A97AAC-4A33-4D06-B224-938F473755B3}" dt="2026-09-23T15:22:49.159" v="13" actId="14100"/>
        <pc:sldMkLst>
          <pc:docMk/>
          <pc:sldMk cId="815272848" sldId="274"/>
        </pc:sldMkLst>
        <pc:picChg chg="del">
          <ac:chgData name="MALINGREY, Nina" userId="6753c306-2522-44b6-a705-00b9ca31f804" providerId="ADAL" clId="{A6A97AAC-4A33-4D06-B224-938F473755B3}" dt="2026-09-23T15:22:10.877" v="3" actId="478"/>
          <ac:picMkLst>
            <pc:docMk/>
            <pc:sldMk cId="815272848" sldId="274"/>
            <ac:picMk id="20" creationId="{A6DB7EEF-CB78-5AF5-23D7-C4F15DAD53F2}"/>
          </ac:picMkLst>
        </pc:picChg>
        <pc:picChg chg="add mod modCrop">
          <ac:chgData name="MALINGREY, Nina" userId="6753c306-2522-44b6-a705-00b9ca31f804" providerId="ADAL" clId="{A6A97AAC-4A33-4D06-B224-938F473755B3}" dt="2026-09-23T15:22:49.159" v="13" actId="14100"/>
          <ac:picMkLst>
            <pc:docMk/>
            <pc:sldMk cId="815272848" sldId="274"/>
            <ac:picMk id="22" creationId="{3796236F-20C2-4244-473F-816BEE5CEB0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7C0130-AFD8-4773-B5A8-CFB5887E6CF9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358B-F463-42B5-9FBE-00B0E31651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4184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Week-End Gare d'Eau 2026 aura lieu les samedi 17 et dimanche 18 octobre 2026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2358B-F463-42B5-9FBE-00B0E3165169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2124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DA0CD5-8D76-CF57-80BA-BE1559E90F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599EFA3-EC9A-276B-1F05-A438D2ACC6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91A2A9-C4C4-CAF4-6107-DE9491C12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1A5E8-379A-4F51-85FA-8EFC57E545C8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516C6B-2F71-B98D-579E-46DDA6270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66D824-4138-70B3-82ED-7BEF5F027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3E4AD-BA0B-4C18-9F6D-4FF5789446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5353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E691D7-8804-8466-B996-53BAA88E3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05172A-0C61-B1FD-8AD0-E077C23BBE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B9F24A-FCF0-1128-DB6D-FF6BA9492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1A5E8-379A-4F51-85FA-8EFC57E545C8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E63A8C6-AAA3-06EC-2214-FC4565263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BFD8983-D197-5E5B-DA62-BB1482E4B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3E4AD-BA0B-4C18-9F6D-4FF5789446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7928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9C7A54-2FE1-45A6-92BD-29A6D829F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139A0E5-D5DC-2C6C-7600-40353428B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7B4192-C69F-53AA-C2E6-CE8E8E597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1A5E8-379A-4F51-85FA-8EFC57E545C8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AFCFCB-960A-3357-83EA-AC84E744C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4BC4A5-E74F-C8FE-BB84-9D199F3BE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3E4AD-BA0B-4C18-9F6D-4FF5789446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5128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65A59E-E44B-A727-3C0D-F1944F28E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59B9DA-1CA2-6419-9015-EDDF77F354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DD17013-5E84-BAE3-013A-78A0664730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29A065F-A402-85F5-0CB2-03F6723E8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1A5E8-379A-4F51-85FA-8EFC57E545C8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144E45-9CF0-EFFF-C26C-CDFC1DABD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FD40816-8239-FE01-0F70-D9BCA7361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3E4AD-BA0B-4C18-9F6D-4FF5789446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8022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C4CF5F-CFD0-E03C-C45D-55F2EABF5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2837769-B732-6854-4D44-831E780D2C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3DBD9A1-3D5F-26FD-E75F-82C9D8A1D9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BF92559-ACB9-DCE5-6407-417611D775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4B5A233-9F7B-35AF-5D42-461142764D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EF5A51F-DB21-FD8D-3D7E-2CF19CA8F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1A5E8-379A-4F51-85FA-8EFC57E545C8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0C519FF-1EE7-F403-2BCC-2E1599618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4847739-5D1F-FD7A-AFFC-FF682B7B4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3E4AD-BA0B-4C18-9F6D-4FF5789446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156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A72DF-0D55-DC04-00EF-F8D2D3A34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C6B1070-D7E9-01ED-04F9-61EE04031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1A5E8-379A-4F51-85FA-8EFC57E545C8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EF1AECA-F9A4-A3B9-3DAA-63447382C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9D975B8-7208-46ED-C4C8-913C9CD31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3E4AD-BA0B-4C18-9F6D-4FF5789446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3746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F31C6EA-1CFA-6A4D-493C-E3274F8DA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1A5E8-379A-4F51-85FA-8EFC57E545C8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18BF078-62ED-039A-311C-38509403C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EB387A-6C47-1595-6CE6-5CDBCCEC7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3E4AD-BA0B-4C18-9F6D-4FF5789446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2167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03D1C0-2C47-DDCA-EDF3-812EC2B6C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8981F3-7323-9D99-D85C-A56AA6AF1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77ADDA8-4819-463F-F656-FEE745E3BF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D6BC7B1-524C-5BDA-28DA-9780F7D91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1A5E8-379A-4F51-85FA-8EFC57E545C8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050C98C-894B-0064-A584-3B8C96B43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6FCA104-3C33-758C-C135-61D6D5A41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3E4AD-BA0B-4C18-9F6D-4FF5789446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2057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19FB66-C044-F4CB-633B-A2856CE2F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7A7242A-6506-D926-88DA-C03B551DD3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DE7BD6-93BD-C7FD-EE87-E1190C1035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02C9E58-6C85-8CE1-04B0-52161B26F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1A5E8-379A-4F51-85FA-8EFC57E545C8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203322E-D3B3-FD81-92E3-9904A0A60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CD9D160-AC6C-0442-1A45-D71F4533F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3E4AD-BA0B-4C18-9F6D-4FF5789446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5652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0FE2C0-7837-B230-73C5-39360C87D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208222E-806E-9869-789D-DCEC2B94E7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564437-7138-4E21-FF6D-2CE2293FE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1A5E8-379A-4F51-85FA-8EFC57E545C8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79CF97-10B9-BFA2-6677-02EF804EB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60D019-65FA-429B-FC5A-89CB148E5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3E4AD-BA0B-4C18-9F6D-4FF5789446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2945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BBB4153-0883-5D7B-9C77-E6D9BDEBDF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A73CC83-840F-87E9-B8EB-350C7EEA4E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D68584-3EEC-82F7-023F-8F9001BB0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1A5E8-379A-4F51-85FA-8EFC57E545C8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24CC047-4A82-63F0-CCE7-8C30F5DD1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BCCE6D-923F-3398-A085-931894CDB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3E4AD-BA0B-4C18-9F6D-4FF5789446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050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E283A51-35AD-C43B-7F67-03DAC49AE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FA5C1A-4826-EB57-5270-8CCF560D92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FDBA61-F89C-0FF1-0DDB-808DAA0124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51A5E8-379A-4F51-85FA-8EFC57E545C8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120EA9-4BD3-8C0D-DCE0-E12A71F232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143F6D-F643-A742-83E2-24FB1278E4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53E4AD-BA0B-4C18-9F6D-4FF57894462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9161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803A0-8906-9EF9-EDAB-B1EEA6FCD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4750FA5-C581-6675-D66C-04FD69D16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2" r="2542"/>
          <a:stretch/>
        </p:blipFill>
        <p:spPr bwMode="auto">
          <a:xfrm rot="5400000">
            <a:off x="4423412" y="-895764"/>
            <a:ext cx="6858000" cy="867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106FA8A-03BD-4AA7-B8D9-70BD9F2C85D5}"/>
              </a:ext>
            </a:extLst>
          </p:cNvPr>
          <p:cNvSpPr/>
          <p:nvPr/>
        </p:nvSpPr>
        <p:spPr>
          <a:xfrm>
            <a:off x="-2907323" y="-730047"/>
            <a:ext cx="17597365" cy="4237703"/>
          </a:xfrm>
          <a:prstGeom prst="roundRect">
            <a:avLst>
              <a:gd name="adj" fmla="val 50000"/>
            </a:avLst>
          </a:prstGeom>
          <a:solidFill>
            <a:srgbClr val="FE51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0D8BB0A-0585-0F46-735E-55D118871F6A}"/>
              </a:ext>
            </a:extLst>
          </p:cNvPr>
          <p:cNvSpPr/>
          <p:nvPr/>
        </p:nvSpPr>
        <p:spPr>
          <a:xfrm>
            <a:off x="-2794422" y="3507657"/>
            <a:ext cx="17597365" cy="4237703"/>
          </a:xfrm>
          <a:prstGeom prst="roundRect">
            <a:avLst>
              <a:gd name="adj" fmla="val 50000"/>
            </a:avLst>
          </a:prstGeom>
          <a:solidFill>
            <a:srgbClr val="FE51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Image 21" descr="Une image contenant conception&#10;&#10;Le contenu généré par l’IA peut être incorrect.">
            <a:extLst>
              <a:ext uri="{FF2B5EF4-FFF2-40B4-BE49-F238E27FC236}">
                <a16:creationId xmlns:a16="http://schemas.microsoft.com/office/drawing/2014/main" id="{48530D50-6581-B8B9-9353-034BA2D56C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30" b="90823" l="8939" r="88827">
                        <a14:foregroundMark x1="50838" y1="7753" x2="50838" y2="7753"/>
                        <a14:foregroundMark x1="53073" y1="90981" x2="53073" y2="90981"/>
                        <a14:foregroundMark x1="50279" y1="4430" x2="50279" y2="4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 flipH="1">
            <a:off x="12003946" y="1900710"/>
            <a:ext cx="910264" cy="3213893"/>
          </a:xfrm>
          <a:prstGeom prst="rect">
            <a:avLst/>
          </a:prstGeom>
        </p:spPr>
      </p:pic>
      <p:grpSp>
        <p:nvGrpSpPr>
          <p:cNvPr id="39" name="Groupe 38">
            <a:extLst>
              <a:ext uri="{FF2B5EF4-FFF2-40B4-BE49-F238E27FC236}">
                <a16:creationId xmlns:a16="http://schemas.microsoft.com/office/drawing/2014/main" id="{2CB5AF50-6CA5-9E7F-E7FC-4F22A864E405}"/>
              </a:ext>
            </a:extLst>
          </p:cNvPr>
          <p:cNvGrpSpPr/>
          <p:nvPr/>
        </p:nvGrpSpPr>
        <p:grpSpPr>
          <a:xfrm>
            <a:off x="10852131" y="7617694"/>
            <a:ext cx="1433136" cy="1479750"/>
            <a:chOff x="6314683" y="2533333"/>
            <a:chExt cx="3077591" cy="3077591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C92E767-CBCE-7606-63BA-9795C10A754A}"/>
                </a:ext>
              </a:extLst>
            </p:cNvPr>
            <p:cNvSpPr/>
            <p:nvPr/>
          </p:nvSpPr>
          <p:spPr>
            <a:xfrm>
              <a:off x="6715432" y="3429000"/>
              <a:ext cx="2349910" cy="7988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7" name="Image 36" descr="Une image contenant texte, Police, capture d’écran, Graphique&#10;&#10;Le contenu généré par l’IA peut être incorrect.">
              <a:extLst>
                <a:ext uri="{FF2B5EF4-FFF2-40B4-BE49-F238E27FC236}">
                  <a16:creationId xmlns:a16="http://schemas.microsoft.com/office/drawing/2014/main" id="{AC5A6E53-DCCF-1C93-DDA7-9B986797D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4683" y="2533333"/>
              <a:ext cx="3077591" cy="3077591"/>
            </a:xfrm>
            <a:prstGeom prst="rect">
              <a:avLst/>
            </a:prstGeom>
          </p:spPr>
        </p:pic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764BEB42-A045-F5E8-B346-F6CFDAE343B6}"/>
              </a:ext>
            </a:extLst>
          </p:cNvPr>
          <p:cNvGrpSpPr/>
          <p:nvPr/>
        </p:nvGrpSpPr>
        <p:grpSpPr>
          <a:xfrm>
            <a:off x="-6188604" y="598306"/>
            <a:ext cx="4827059" cy="5719837"/>
            <a:chOff x="470104" y="598306"/>
            <a:chExt cx="4827059" cy="5719837"/>
          </a:xfrm>
        </p:grpSpPr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23AC38E7-C963-0AEE-A3BA-15943D078281}"/>
                </a:ext>
              </a:extLst>
            </p:cNvPr>
            <p:cNvSpPr txBox="1"/>
            <p:nvPr/>
          </p:nvSpPr>
          <p:spPr>
            <a:xfrm>
              <a:off x="557554" y="598306"/>
              <a:ext cx="473960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5400" b="1" dirty="0">
                  <a:solidFill>
                    <a:schemeClr val="bg1"/>
                  </a:solidFill>
                  <a:latin typeface="72 Black" panose="020B0A04030603020204" pitchFamily="34" charset="0"/>
                  <a:cs typeface="72 Black" panose="020B0A04030603020204" pitchFamily="34" charset="0"/>
                </a:rPr>
                <a:t>QUAI HEGEL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92C1E4B8-3A4B-EE77-474E-132832083BEB}"/>
                </a:ext>
              </a:extLst>
            </p:cNvPr>
            <p:cNvSpPr txBox="1"/>
            <p:nvPr/>
          </p:nvSpPr>
          <p:spPr>
            <a:xfrm>
              <a:off x="470104" y="5117814"/>
              <a:ext cx="453397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chemeClr val="bg1"/>
                  </a:solidFill>
                  <a:latin typeface="72 Black" panose="020B0A04030603020204" pitchFamily="34" charset="0"/>
                  <a:cs typeface="72 Black" panose="020B0A04030603020204" pitchFamily="34" charset="0"/>
                </a:rPr>
                <a:t>METROPOLE EUROPEENNE DE LILLE</a:t>
              </a:r>
            </a:p>
            <a:p>
              <a:r>
                <a:rPr lang="fr-FR" sz="2400" dirty="0">
                  <a:solidFill>
                    <a:schemeClr val="bg1"/>
                  </a:solidFill>
                  <a:latin typeface="72 Condensed" panose="020B0506030000000003" pitchFamily="34" charset="0"/>
                  <a:cs typeface="72 Condensed" panose="020B0506030000000003" pitchFamily="34" charset="0"/>
                </a:rPr>
                <a:t>Bouygues TP RF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3681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A604593-CDC3-15F4-2C93-3A4898C75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2" r="2542"/>
          <a:stretch/>
        </p:blipFill>
        <p:spPr bwMode="auto">
          <a:xfrm rot="5400000">
            <a:off x="4402223" y="-922872"/>
            <a:ext cx="6858000" cy="867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9254CC0-5FDD-B7A9-2725-316F9E4F5837}"/>
              </a:ext>
            </a:extLst>
          </p:cNvPr>
          <p:cNvSpPr/>
          <p:nvPr/>
        </p:nvSpPr>
        <p:spPr>
          <a:xfrm>
            <a:off x="-2121055" y="-730046"/>
            <a:ext cx="7831224" cy="4237703"/>
          </a:xfrm>
          <a:prstGeom prst="roundRect">
            <a:avLst>
              <a:gd name="adj" fmla="val 50000"/>
            </a:avLst>
          </a:prstGeom>
          <a:solidFill>
            <a:srgbClr val="FE51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58CC64F-8B34-EEF7-BB45-26A6E75013AB}"/>
              </a:ext>
            </a:extLst>
          </p:cNvPr>
          <p:cNvSpPr/>
          <p:nvPr/>
        </p:nvSpPr>
        <p:spPr>
          <a:xfrm>
            <a:off x="-2008154" y="3507657"/>
            <a:ext cx="7831224" cy="4237703"/>
          </a:xfrm>
          <a:prstGeom prst="roundRect">
            <a:avLst>
              <a:gd name="adj" fmla="val 50000"/>
            </a:avLst>
          </a:prstGeom>
          <a:solidFill>
            <a:srgbClr val="FE51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Image 21" descr="Une image contenant conception&#10;&#10;Le contenu généré par l’IA peut être incorrect.">
            <a:extLst>
              <a:ext uri="{FF2B5EF4-FFF2-40B4-BE49-F238E27FC236}">
                <a16:creationId xmlns:a16="http://schemas.microsoft.com/office/drawing/2014/main" id="{6DE1A0A2-C175-6C1F-922C-97ADE03D2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30" b="90823" l="8939" r="88827">
                        <a14:foregroundMark x1="50838" y1="7753" x2="50838" y2="7753"/>
                        <a14:foregroundMark x1="53073" y1="90981" x2="53073" y2="90981"/>
                        <a14:foregroundMark x1="50279" y1="4430" x2="50279" y2="4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 flipH="1">
            <a:off x="3235084" y="1900710"/>
            <a:ext cx="910264" cy="321389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F04919F-1F4B-A620-699A-888122EAC0E7}"/>
              </a:ext>
            </a:extLst>
          </p:cNvPr>
          <p:cNvSpPr txBox="1"/>
          <p:nvPr/>
        </p:nvSpPr>
        <p:spPr>
          <a:xfrm>
            <a:off x="557554" y="598306"/>
            <a:ext cx="47396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chemeClr val="bg1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QUAI HEGEL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AB0F932-6CC8-6B32-D6E7-EF29D9217A62}"/>
              </a:ext>
            </a:extLst>
          </p:cNvPr>
          <p:cNvSpPr txBox="1"/>
          <p:nvPr/>
        </p:nvSpPr>
        <p:spPr>
          <a:xfrm>
            <a:off x="398042" y="5078178"/>
            <a:ext cx="4899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METROPOLE EUROPEENNE DE LILLE</a:t>
            </a:r>
          </a:p>
          <a:p>
            <a:r>
              <a:rPr lang="fr-FR" sz="2400" dirty="0">
                <a:solidFill>
                  <a:schemeClr val="bg1"/>
                </a:solidFill>
                <a:latin typeface="72 Condensed" panose="020B0506030000000003" pitchFamily="34" charset="0"/>
                <a:cs typeface="72 Condensed" panose="020B0506030000000003" pitchFamily="34" charset="0"/>
              </a:rPr>
              <a:t>Bouygues TP RF </a:t>
            </a: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A0204141-B2FC-DB00-D3D3-EBD197DAAEFE}"/>
              </a:ext>
            </a:extLst>
          </p:cNvPr>
          <p:cNvGrpSpPr/>
          <p:nvPr/>
        </p:nvGrpSpPr>
        <p:grpSpPr>
          <a:xfrm>
            <a:off x="10435585" y="5493676"/>
            <a:ext cx="1433136" cy="1479750"/>
            <a:chOff x="6314683" y="2533333"/>
            <a:chExt cx="3077591" cy="3077591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F859B6C-AC96-20A6-74FD-37FE857D19F2}"/>
                </a:ext>
              </a:extLst>
            </p:cNvPr>
            <p:cNvSpPr/>
            <p:nvPr/>
          </p:nvSpPr>
          <p:spPr>
            <a:xfrm>
              <a:off x="6715432" y="3429000"/>
              <a:ext cx="2349910" cy="7988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7" name="Image 36" descr="Une image contenant texte, Police, capture d’écran, Graphique&#10;&#10;Le contenu généré par l’IA peut être incorrect.">
              <a:extLst>
                <a:ext uri="{FF2B5EF4-FFF2-40B4-BE49-F238E27FC236}">
                  <a16:creationId xmlns:a16="http://schemas.microsoft.com/office/drawing/2014/main" id="{53749ACB-BED6-6FEE-E930-DA0AAF82E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4683" y="2533333"/>
              <a:ext cx="3077591" cy="30775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190224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B4B288-0F8B-792E-2451-0D947187D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006" y="27645"/>
            <a:ext cx="10515600" cy="1325563"/>
          </a:xfrm>
        </p:spPr>
        <p:txBody>
          <a:bodyPr/>
          <a:lstStyle/>
          <a:p>
            <a:r>
              <a:rPr lang="fr-FR" b="1" u="sng" dirty="0">
                <a:solidFill>
                  <a:srgbClr val="FE5102"/>
                </a:solidFill>
                <a:latin typeface="+mn-lt"/>
              </a:rPr>
              <a:t>Le projet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7235D85-26EE-6D50-45E8-21804E2C04F3}"/>
              </a:ext>
            </a:extLst>
          </p:cNvPr>
          <p:cNvSpPr txBox="1"/>
          <p:nvPr/>
        </p:nvSpPr>
        <p:spPr>
          <a:xfrm>
            <a:off x="205006" y="1253906"/>
            <a:ext cx="463369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u="sng" dirty="0"/>
              <a:t>Objet :</a:t>
            </a:r>
            <a:r>
              <a:rPr lang="fr-FR" sz="2000" b="1" dirty="0"/>
              <a:t> </a:t>
            </a:r>
            <a:r>
              <a:rPr lang="fr-FR" sz="2000" dirty="0"/>
              <a:t>Travaux de confortement de quai en palplanches</a:t>
            </a:r>
          </a:p>
          <a:p>
            <a:endParaRPr lang="fr-FR" sz="2000" dirty="0"/>
          </a:p>
          <a:p>
            <a:r>
              <a:rPr lang="fr-FR" sz="2000" b="1" u="sng" dirty="0"/>
              <a:t>Période de travaux :</a:t>
            </a:r>
            <a:r>
              <a:rPr lang="fr-FR" sz="2000" b="1" dirty="0"/>
              <a:t> </a:t>
            </a:r>
            <a:r>
              <a:rPr lang="fr-FR" sz="2000" dirty="0"/>
              <a:t>Septembre 2026 à Mars 2027</a:t>
            </a:r>
          </a:p>
          <a:p>
            <a:endParaRPr lang="fr-FR" sz="2000" dirty="0"/>
          </a:p>
          <a:p>
            <a:r>
              <a:rPr lang="fr-FR" sz="2000" b="1" u="sng" dirty="0"/>
              <a:t>Localisation :</a:t>
            </a:r>
            <a:r>
              <a:rPr lang="fr-FR" sz="2000" b="1" dirty="0"/>
              <a:t> </a:t>
            </a:r>
            <a:r>
              <a:rPr lang="fr-FR" sz="2000" dirty="0"/>
              <a:t>12 rue Hegel – Lille</a:t>
            </a:r>
          </a:p>
          <a:p>
            <a:endParaRPr lang="fr-FR" sz="2000" dirty="0"/>
          </a:p>
          <a:p>
            <a:r>
              <a:rPr lang="fr-FR" sz="2000" b="1" u="sng" dirty="0"/>
              <a:t>Acteurs :</a:t>
            </a:r>
          </a:p>
          <a:p>
            <a:r>
              <a:rPr lang="fr-FR" sz="2000" dirty="0"/>
              <a:t>MOA : MEL - Direction urbanisme, aménagement et ville</a:t>
            </a:r>
          </a:p>
          <a:p>
            <a:endParaRPr lang="fr-FR" sz="2000" dirty="0"/>
          </a:p>
          <a:p>
            <a:r>
              <a:rPr lang="fr-FR" sz="2000" dirty="0"/>
              <a:t>MOE : MEL - Direction assistance de Maîtrise d’œuvre et Maîtrise d’Ouvrage</a:t>
            </a:r>
          </a:p>
          <a:p>
            <a:endParaRPr lang="fr-FR" sz="2000" dirty="0"/>
          </a:p>
          <a:p>
            <a:r>
              <a:rPr lang="fr-FR" sz="2000" dirty="0"/>
              <a:t>Travaux : BOUYGUES TP RF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139DB10-ACEC-F98F-6CF6-BCA2D3CBE1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4857" y="1614388"/>
            <a:ext cx="6962202" cy="43950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3840BEA-C8DB-6203-F69A-8D669AC6D379}"/>
              </a:ext>
            </a:extLst>
          </p:cNvPr>
          <p:cNvGrpSpPr/>
          <p:nvPr/>
        </p:nvGrpSpPr>
        <p:grpSpPr>
          <a:xfrm>
            <a:off x="11024218" y="-51283"/>
            <a:ext cx="987772" cy="1088605"/>
            <a:chOff x="6314684" y="2533333"/>
            <a:chExt cx="3077591" cy="307759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2A333FA-5E0C-0853-FE48-50F512F3B0D5}"/>
                </a:ext>
              </a:extLst>
            </p:cNvPr>
            <p:cNvSpPr/>
            <p:nvPr/>
          </p:nvSpPr>
          <p:spPr>
            <a:xfrm>
              <a:off x="6715432" y="3429000"/>
              <a:ext cx="2349910" cy="7988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3" name="Image 12" descr="Une image contenant texte, Police, capture d’écran, Graphique&#10;&#10;Le contenu généré par l’IA peut être incorrect.">
              <a:extLst>
                <a:ext uri="{FF2B5EF4-FFF2-40B4-BE49-F238E27FC236}">
                  <a16:creationId xmlns:a16="http://schemas.microsoft.com/office/drawing/2014/main" id="{6FEF4BCF-9186-626C-4124-AB5F8B3594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4684" y="2533333"/>
              <a:ext cx="3077591" cy="30775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5157985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9F3B8C-FF3C-2B8A-18FA-1C2501CC2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E05F7E-AF83-440B-67B5-111CAA11F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347" y="-140999"/>
            <a:ext cx="5005181" cy="1325563"/>
          </a:xfrm>
        </p:spPr>
        <p:txBody>
          <a:bodyPr/>
          <a:lstStyle/>
          <a:p>
            <a:r>
              <a:rPr lang="fr-FR" b="1" u="sng" dirty="0">
                <a:solidFill>
                  <a:srgbClr val="FE5102"/>
                </a:solidFill>
                <a:latin typeface="+mn-lt"/>
              </a:rPr>
              <a:t>Acteurs chantier</a:t>
            </a:r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E8B45CF1-D511-2B83-38D1-21B0592853C2}"/>
              </a:ext>
            </a:extLst>
          </p:cNvPr>
          <p:cNvGrpSpPr/>
          <p:nvPr/>
        </p:nvGrpSpPr>
        <p:grpSpPr>
          <a:xfrm>
            <a:off x="11024218" y="-51283"/>
            <a:ext cx="987772" cy="1088605"/>
            <a:chOff x="6314684" y="2533333"/>
            <a:chExt cx="3077591" cy="3077591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69E2EF2-E818-88DD-0E06-0F87639344DB}"/>
                </a:ext>
              </a:extLst>
            </p:cNvPr>
            <p:cNvSpPr/>
            <p:nvPr/>
          </p:nvSpPr>
          <p:spPr>
            <a:xfrm>
              <a:off x="6715432" y="3429000"/>
              <a:ext cx="2349910" cy="7988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3" name="Image 42" descr="Une image contenant texte, Police, capture d’écran, Graphique&#10;&#10;Le contenu généré par l’IA peut être incorrect.">
              <a:extLst>
                <a:ext uri="{FF2B5EF4-FFF2-40B4-BE49-F238E27FC236}">
                  <a16:creationId xmlns:a16="http://schemas.microsoft.com/office/drawing/2014/main" id="{4F8A1FAD-65DC-1618-C0C0-0BFD42D2A7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4684" y="2533333"/>
              <a:ext cx="3077591" cy="3077591"/>
            </a:xfrm>
            <a:prstGeom prst="rect">
              <a:avLst/>
            </a:prstGeom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7C901D79-E3DE-5FB7-FF93-9FD0434D8FCD}"/>
              </a:ext>
            </a:extLst>
          </p:cNvPr>
          <p:cNvSpPr/>
          <p:nvPr/>
        </p:nvSpPr>
        <p:spPr>
          <a:xfrm>
            <a:off x="571921" y="1037322"/>
            <a:ext cx="4913819" cy="19610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62808E8-6B37-9622-C05A-568445498F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69" y="1143512"/>
            <a:ext cx="572385" cy="707879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EE067B79-B2E2-DBD1-CD77-68F1ACC9BDDD}"/>
              </a:ext>
            </a:extLst>
          </p:cNvPr>
          <p:cNvGrpSpPr/>
          <p:nvPr/>
        </p:nvGrpSpPr>
        <p:grpSpPr>
          <a:xfrm>
            <a:off x="5926436" y="1037322"/>
            <a:ext cx="5748845" cy="4402620"/>
            <a:chOff x="5962650" y="1560483"/>
            <a:chExt cx="5748845" cy="4402620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E0AF5214-5A8E-9AA9-691D-67A6164B668E}"/>
                </a:ext>
              </a:extLst>
            </p:cNvPr>
            <p:cNvGrpSpPr/>
            <p:nvPr/>
          </p:nvGrpSpPr>
          <p:grpSpPr>
            <a:xfrm>
              <a:off x="5962650" y="1560483"/>
              <a:ext cx="5748845" cy="4402620"/>
              <a:chOff x="5810250" y="2189848"/>
              <a:chExt cx="5748845" cy="4402620"/>
            </a:xfrm>
          </p:grpSpPr>
          <p:grpSp>
            <p:nvGrpSpPr>
              <p:cNvPr id="4" name="Groupe 3">
                <a:extLst>
                  <a:ext uri="{FF2B5EF4-FFF2-40B4-BE49-F238E27FC236}">
                    <a16:creationId xmlns:a16="http://schemas.microsoft.com/office/drawing/2014/main" id="{0DAEBAB4-8166-CC3B-1DC9-BDF5FE4B5EEC}"/>
                  </a:ext>
                </a:extLst>
              </p:cNvPr>
              <p:cNvGrpSpPr/>
              <p:nvPr/>
            </p:nvGrpSpPr>
            <p:grpSpPr>
              <a:xfrm>
                <a:off x="6121194" y="2310076"/>
                <a:ext cx="5437901" cy="4147362"/>
                <a:chOff x="1778665" y="1387547"/>
                <a:chExt cx="7264496" cy="5796437"/>
              </a:xfrm>
            </p:grpSpPr>
            <p:pic>
              <p:nvPicPr>
                <p:cNvPr id="17" name="Image 16" descr="Une image contenant Visage humain, personne, sourire, habits&#10;&#10;Le contenu généré par l’IA peut être incorrect.">
                  <a:extLst>
                    <a:ext uri="{FF2B5EF4-FFF2-40B4-BE49-F238E27FC236}">
                      <a16:creationId xmlns:a16="http://schemas.microsoft.com/office/drawing/2014/main" id="{548AE71E-65FE-71C2-0E26-F022C9FEE69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678" t="16614" r="16155" b="11821"/>
                <a:stretch>
                  <a:fillRect/>
                </a:stretch>
              </p:blipFill>
              <p:spPr bwMode="auto">
                <a:xfrm>
                  <a:off x="3662657" y="2918545"/>
                  <a:ext cx="1037441" cy="1451907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6D0139BE-6F0F-4CCC-AEEE-68751EDF6834}"/>
                    </a:ext>
                  </a:extLst>
                </p:cNvPr>
                <p:cNvSpPr txBox="1"/>
                <p:nvPr/>
              </p:nvSpPr>
              <p:spPr>
                <a:xfrm>
                  <a:off x="4986475" y="1429682"/>
                  <a:ext cx="2664144" cy="9033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rgbClr val="FE5102"/>
                      </a:solidFill>
                    </a:rPr>
                    <a:t>Damien PILOT </a:t>
                  </a:r>
                </a:p>
                <a:p>
                  <a:r>
                    <a:rPr lang="fr-FR" sz="1200" dirty="0">
                      <a:solidFill>
                        <a:srgbClr val="FE5102"/>
                      </a:solidFill>
                    </a:rPr>
                    <a:t>Chef de service adjoint travaux</a:t>
                  </a:r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87E8ABCE-EFB9-3E0C-F12E-998142AAEF9A}"/>
                    </a:ext>
                  </a:extLst>
                </p:cNvPr>
                <p:cNvSpPr txBox="1"/>
                <p:nvPr/>
              </p:nvSpPr>
              <p:spPr>
                <a:xfrm>
                  <a:off x="4956723" y="3151302"/>
                  <a:ext cx="2136968" cy="6452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rgbClr val="FE5102"/>
                      </a:solidFill>
                    </a:rPr>
                    <a:t>Nina MALINGREY</a:t>
                  </a:r>
                </a:p>
                <a:p>
                  <a:r>
                    <a:rPr lang="fr-FR" sz="1200" dirty="0">
                      <a:solidFill>
                        <a:srgbClr val="FE5102"/>
                      </a:solidFill>
                    </a:rPr>
                    <a:t>Ingénieure travaux</a:t>
                  </a:r>
                </a:p>
              </p:txBody>
            </p:sp>
            <p:sp>
              <p:nvSpPr>
                <p:cNvPr id="34" name="ZoneTexte 33">
                  <a:extLst>
                    <a:ext uri="{FF2B5EF4-FFF2-40B4-BE49-F238E27FC236}">
                      <a16:creationId xmlns:a16="http://schemas.microsoft.com/office/drawing/2014/main" id="{F351C906-0A7F-585F-FCF1-FA33A8372E22}"/>
                    </a:ext>
                  </a:extLst>
                </p:cNvPr>
                <p:cNvSpPr txBox="1"/>
                <p:nvPr/>
              </p:nvSpPr>
              <p:spPr>
                <a:xfrm>
                  <a:off x="4986475" y="4537812"/>
                  <a:ext cx="1781317" cy="9033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rgbClr val="FE5102"/>
                      </a:solidFill>
                    </a:rPr>
                    <a:t>Guillaume BRUGOT</a:t>
                  </a:r>
                </a:p>
                <a:p>
                  <a:r>
                    <a:rPr lang="fr-FR" sz="1200" dirty="0">
                      <a:solidFill>
                        <a:srgbClr val="FE5102"/>
                      </a:solidFill>
                    </a:rPr>
                    <a:t>Chef de chantier</a:t>
                  </a:r>
                </a:p>
              </p:txBody>
            </p:sp>
            <p:sp>
              <p:nvSpPr>
                <p:cNvPr id="3" name="AutoShape 2" descr="PILOT, Damien">
                  <a:extLst>
                    <a:ext uri="{FF2B5EF4-FFF2-40B4-BE49-F238E27FC236}">
                      <a16:creationId xmlns:a16="http://schemas.microsoft.com/office/drawing/2014/main" id="{ACDD6DE9-89E9-2100-F9F5-322EB2B30DC8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4908638" y="3655460"/>
                  <a:ext cx="304800" cy="3048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pic>
              <p:nvPicPr>
                <p:cNvPr id="1030" name="Picture 6">
                  <a:extLst>
                    <a:ext uri="{FF2B5EF4-FFF2-40B4-BE49-F238E27FC236}">
                      <a16:creationId xmlns:a16="http://schemas.microsoft.com/office/drawing/2014/main" id="{603C9DC4-84D8-7E12-BD6B-5265ABAF36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57084" y="1387547"/>
                  <a:ext cx="1048589" cy="1376933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9" name="ZoneTexte 8">
                  <a:extLst>
                    <a:ext uri="{FF2B5EF4-FFF2-40B4-BE49-F238E27FC236}">
                      <a16:creationId xmlns:a16="http://schemas.microsoft.com/office/drawing/2014/main" id="{C283788F-25E8-9B3B-CBF6-E00B703DA5E8}"/>
                    </a:ext>
                  </a:extLst>
                </p:cNvPr>
                <p:cNvSpPr txBox="1"/>
                <p:nvPr/>
              </p:nvSpPr>
              <p:spPr>
                <a:xfrm>
                  <a:off x="7010620" y="6280659"/>
                  <a:ext cx="2032541" cy="9033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rgbClr val="FE5102"/>
                      </a:solidFill>
                    </a:rPr>
                    <a:t>Killian BALLUAIS</a:t>
                  </a:r>
                </a:p>
                <a:p>
                  <a:r>
                    <a:rPr lang="fr-FR" sz="1200" dirty="0">
                      <a:solidFill>
                        <a:srgbClr val="FE5102"/>
                      </a:solidFill>
                    </a:rPr>
                    <a:t>Ingénieur Santé Sécurité</a:t>
                  </a:r>
                </a:p>
              </p:txBody>
            </p:sp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D3C5C7F7-22D7-280D-F3A6-6B806CF2896B}"/>
                    </a:ext>
                  </a:extLst>
                </p:cNvPr>
                <p:cNvSpPr txBox="1"/>
                <p:nvPr/>
              </p:nvSpPr>
              <p:spPr>
                <a:xfrm>
                  <a:off x="3060672" y="6260571"/>
                  <a:ext cx="2559207" cy="9033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rgbClr val="FE5102"/>
                      </a:solidFill>
                    </a:rPr>
                    <a:t>Thomas DECHERF</a:t>
                  </a:r>
                </a:p>
                <a:p>
                  <a:r>
                    <a:rPr lang="fr-FR" sz="1200" dirty="0">
                      <a:solidFill>
                        <a:srgbClr val="FE5102"/>
                      </a:solidFill>
                    </a:rPr>
                    <a:t>Chef de groupe Qualité Environnement</a:t>
                  </a:r>
                </a:p>
              </p:txBody>
            </p:sp>
            <p:pic>
              <p:nvPicPr>
                <p:cNvPr id="1032" name="Picture 8">
                  <a:extLst>
                    <a:ext uri="{FF2B5EF4-FFF2-40B4-BE49-F238E27FC236}">
                      <a16:creationId xmlns:a16="http://schemas.microsoft.com/office/drawing/2014/main" id="{5B3244C4-D234-E7E6-955C-16B1D31DCFF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19878" y="5747469"/>
                  <a:ext cx="1147914" cy="1377163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34" name="Picture 10">
                  <a:extLst>
                    <a:ext uri="{FF2B5EF4-FFF2-40B4-BE49-F238E27FC236}">
                      <a16:creationId xmlns:a16="http://schemas.microsoft.com/office/drawing/2014/main" id="{1060EC01-B16F-BFA9-D9DE-44FAB980BEF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78665" y="5701431"/>
                  <a:ext cx="1048764" cy="1377164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917FB507-2DB3-976E-CE7C-7090397535DB}"/>
                  </a:ext>
                </a:extLst>
              </p:cNvPr>
              <p:cNvSpPr/>
              <p:nvPr/>
            </p:nvSpPr>
            <p:spPr>
              <a:xfrm>
                <a:off x="5810250" y="2189848"/>
                <a:ext cx="5591175" cy="4402620"/>
              </a:xfrm>
              <a:prstGeom prst="rect">
                <a:avLst/>
              </a:prstGeom>
              <a:noFill/>
              <a:ln>
                <a:solidFill>
                  <a:srgbClr val="FE510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6" name="Groupe 5">
                <a:extLst>
                  <a:ext uri="{FF2B5EF4-FFF2-40B4-BE49-F238E27FC236}">
                    <a16:creationId xmlns:a16="http://schemas.microsoft.com/office/drawing/2014/main" id="{4FE30C1A-A4F5-1021-6890-803B33755A83}"/>
                  </a:ext>
                </a:extLst>
              </p:cNvPr>
              <p:cNvGrpSpPr/>
              <p:nvPr/>
            </p:nvGrpSpPr>
            <p:grpSpPr>
              <a:xfrm>
                <a:off x="5946289" y="2220418"/>
                <a:ext cx="956392" cy="920258"/>
                <a:chOff x="6085524" y="2619758"/>
                <a:chExt cx="2979818" cy="2601658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45CBC3D6-4881-DDA3-012A-2A25C1A93C73}"/>
                    </a:ext>
                  </a:extLst>
                </p:cNvPr>
                <p:cNvSpPr/>
                <p:nvPr/>
              </p:nvSpPr>
              <p:spPr>
                <a:xfrm>
                  <a:off x="6715432" y="3429000"/>
                  <a:ext cx="2349910" cy="79887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pic>
              <p:nvPicPr>
                <p:cNvPr id="11" name="Image 10" descr="Une image contenant texte, Police, capture d’écran, Graphique&#10;&#10;Le contenu généré par l’IA peut être incorrect.">
                  <a:extLst>
                    <a:ext uri="{FF2B5EF4-FFF2-40B4-BE49-F238E27FC236}">
                      <a16:creationId xmlns:a16="http://schemas.microsoft.com/office/drawing/2014/main" id="{702D9AEE-52F6-1810-A197-06CBEF10D3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85524" y="2619758"/>
                  <a:ext cx="2601655" cy="2601658"/>
                </a:xfrm>
                <a:prstGeom prst="rect">
                  <a:avLst/>
                </a:prstGeom>
              </p:spPr>
            </p:pic>
          </p:grpSp>
        </p:grp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27E22462-48D6-DE4A-3335-75AFE192C245}"/>
                </a:ext>
              </a:extLst>
            </p:cNvPr>
            <p:cNvSpPr txBox="1"/>
            <p:nvPr/>
          </p:nvSpPr>
          <p:spPr>
            <a:xfrm>
              <a:off x="10405875" y="1591053"/>
              <a:ext cx="12189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u="sng" dirty="0">
                  <a:solidFill>
                    <a:srgbClr val="FE5102"/>
                  </a:solidFill>
                </a:rPr>
                <a:t>TRAVAUX</a:t>
              </a: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F7C25FC4-7E52-8B50-AED4-D9A5AD9E28F0}"/>
              </a:ext>
            </a:extLst>
          </p:cNvPr>
          <p:cNvSpPr txBox="1"/>
          <p:nvPr/>
        </p:nvSpPr>
        <p:spPr>
          <a:xfrm>
            <a:off x="3739863" y="1083489"/>
            <a:ext cx="1685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b="1" u="sng" dirty="0">
                <a:solidFill>
                  <a:srgbClr val="FF0000"/>
                </a:solidFill>
              </a:rPr>
              <a:t>MAITRISE D’OUVRAGE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9DBDD7D-95C5-0AA3-0891-1ADC1AFE45C9}"/>
              </a:ext>
            </a:extLst>
          </p:cNvPr>
          <p:cNvSpPr txBox="1"/>
          <p:nvPr/>
        </p:nvSpPr>
        <p:spPr>
          <a:xfrm>
            <a:off x="1358305" y="1888947"/>
            <a:ext cx="1994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FF0000"/>
                </a:solidFill>
              </a:rPr>
              <a:t>Sophie FOURNY</a:t>
            </a:r>
          </a:p>
          <a:p>
            <a:r>
              <a:rPr lang="fr-FR" sz="1200" dirty="0">
                <a:solidFill>
                  <a:srgbClr val="FF0000"/>
                </a:solidFill>
              </a:rPr>
              <a:t>Cheffe de service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F2A54CF-5B54-E5B8-542D-46AF6EE8A8BC}"/>
              </a:ext>
            </a:extLst>
          </p:cNvPr>
          <p:cNvSpPr txBox="1"/>
          <p:nvPr/>
        </p:nvSpPr>
        <p:spPr>
          <a:xfrm>
            <a:off x="1335400" y="1114266"/>
            <a:ext cx="25595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>
                <a:solidFill>
                  <a:srgbClr val="FF0000"/>
                </a:solidFill>
              </a:defRPr>
            </a:lvl1pPr>
          </a:lstStyle>
          <a:p>
            <a:r>
              <a:rPr lang="fr-FR" sz="1600" dirty="0"/>
              <a:t>Direction urbanisme, aménagement et ville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3307F17-540D-61DC-4401-666526B82038}"/>
              </a:ext>
            </a:extLst>
          </p:cNvPr>
          <p:cNvSpPr/>
          <p:nvPr/>
        </p:nvSpPr>
        <p:spPr>
          <a:xfrm>
            <a:off x="571921" y="3126463"/>
            <a:ext cx="4913819" cy="23134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B2CDF534-DB16-2B99-DE7B-AF8638313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69" y="3232653"/>
            <a:ext cx="572385" cy="707879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1F2FD8D4-E9B3-3186-5FAB-428C081B60E7}"/>
              </a:ext>
            </a:extLst>
          </p:cNvPr>
          <p:cNvSpPr txBox="1"/>
          <p:nvPr/>
        </p:nvSpPr>
        <p:spPr>
          <a:xfrm>
            <a:off x="3739863" y="3172630"/>
            <a:ext cx="1685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b="1" u="sng" dirty="0">
                <a:solidFill>
                  <a:srgbClr val="FF0000"/>
                </a:solidFill>
              </a:rPr>
              <a:t>MAITRISE D’OEUVRE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88CCF11B-3DDA-AB83-DAED-F09A70A39E2C}"/>
              </a:ext>
            </a:extLst>
          </p:cNvPr>
          <p:cNvSpPr txBox="1"/>
          <p:nvPr/>
        </p:nvSpPr>
        <p:spPr>
          <a:xfrm>
            <a:off x="1358305" y="4219507"/>
            <a:ext cx="2381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FF0000"/>
                </a:solidFill>
              </a:rPr>
              <a:t>Marc DEJTER</a:t>
            </a:r>
          </a:p>
          <a:p>
            <a:r>
              <a:rPr lang="fr-FR" sz="1200" dirty="0">
                <a:solidFill>
                  <a:srgbClr val="FF0000"/>
                </a:solidFill>
              </a:rPr>
              <a:t>Chef du service Génie Civil, Sols et Environnement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A26915F8-A0AB-A5AA-B2E2-B3B5643C5F98}"/>
              </a:ext>
            </a:extLst>
          </p:cNvPr>
          <p:cNvSpPr txBox="1"/>
          <p:nvPr/>
        </p:nvSpPr>
        <p:spPr>
          <a:xfrm>
            <a:off x="1335400" y="3203407"/>
            <a:ext cx="25595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200" b="1">
                <a:solidFill>
                  <a:srgbClr val="FF0000"/>
                </a:solidFill>
              </a:defRPr>
            </a:lvl1pPr>
          </a:lstStyle>
          <a:p>
            <a:r>
              <a:rPr lang="fr-FR" sz="1600" dirty="0"/>
              <a:t>Direction assistance de Maîtrise d’œuvre et Maîtrise d’Ouvrage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7F48DF0-CB0A-3C1D-7920-C72E849ED216}"/>
              </a:ext>
            </a:extLst>
          </p:cNvPr>
          <p:cNvSpPr txBox="1"/>
          <p:nvPr/>
        </p:nvSpPr>
        <p:spPr>
          <a:xfrm>
            <a:off x="1358305" y="4829724"/>
            <a:ext cx="2381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FF0000"/>
                </a:solidFill>
              </a:rPr>
              <a:t>Hélène LASJAUNIAS</a:t>
            </a:r>
          </a:p>
          <a:p>
            <a:r>
              <a:rPr lang="fr-FR" sz="1200" dirty="0">
                <a:solidFill>
                  <a:srgbClr val="FF0000"/>
                </a:solidFill>
              </a:rPr>
              <a:t>Chargé d’opération Génie Civil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2E4C5472-9581-7F5C-E235-2E47F8734F2A}"/>
              </a:ext>
            </a:extLst>
          </p:cNvPr>
          <p:cNvSpPr txBox="1"/>
          <p:nvPr/>
        </p:nvSpPr>
        <p:spPr>
          <a:xfrm>
            <a:off x="1358305" y="2405215"/>
            <a:ext cx="1994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FF0000"/>
                </a:solidFill>
              </a:rPr>
              <a:t>Ivana DUSSART</a:t>
            </a:r>
          </a:p>
          <a:p>
            <a:r>
              <a:rPr lang="fr-FR" sz="1200" dirty="0">
                <a:solidFill>
                  <a:srgbClr val="FF0000"/>
                </a:solidFill>
              </a:rPr>
              <a:t>Cheffe de projet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900534D-2FAE-4DAC-BD67-7239CED073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6935" y="5688244"/>
            <a:ext cx="3801666" cy="898796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F050DDB3-9601-049C-EE63-B3B31C4CFA94}"/>
              </a:ext>
            </a:extLst>
          </p:cNvPr>
          <p:cNvSpPr txBox="1"/>
          <p:nvPr/>
        </p:nvSpPr>
        <p:spPr>
          <a:xfrm>
            <a:off x="571921" y="5712593"/>
            <a:ext cx="3465925" cy="73866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dirty="0"/>
              <a:t>Les horaires du chantier sont les suivants :</a:t>
            </a:r>
          </a:p>
          <a:p>
            <a:endParaRPr lang="fr-FR" sz="1400" dirty="0"/>
          </a:p>
          <a:p>
            <a:r>
              <a:rPr lang="fr-FR" sz="1400" dirty="0"/>
              <a:t>- Lundi au vendredi : De 8 H à 17 H30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796236F-20C2-4244-473F-816BEE5CEB0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8315" r="16635" b="23448"/>
          <a:stretch>
            <a:fillRect/>
          </a:stretch>
        </p:blipFill>
        <p:spPr>
          <a:xfrm>
            <a:off x="7643487" y="3388281"/>
            <a:ext cx="776585" cy="1075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5272848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8AB01-2588-9992-7307-1326C7A2F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4FC7BD-C257-96D7-0174-F3B4B2AAB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81" y="-258105"/>
            <a:ext cx="10515600" cy="1325563"/>
          </a:xfrm>
        </p:spPr>
        <p:txBody>
          <a:bodyPr>
            <a:normAutofit/>
          </a:bodyPr>
          <a:lstStyle/>
          <a:p>
            <a:r>
              <a:rPr lang="fr-FR" sz="4000" b="1" u="sng" dirty="0">
                <a:solidFill>
                  <a:srgbClr val="FE5102"/>
                </a:solidFill>
                <a:latin typeface="+mn-lt"/>
              </a:rPr>
              <a:t>Le planning du chantier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7AADECC1-B212-B649-607D-DF23260EC0D4}"/>
              </a:ext>
            </a:extLst>
          </p:cNvPr>
          <p:cNvGrpSpPr/>
          <p:nvPr/>
        </p:nvGrpSpPr>
        <p:grpSpPr>
          <a:xfrm>
            <a:off x="11024218" y="-51283"/>
            <a:ext cx="987772" cy="1088605"/>
            <a:chOff x="6314684" y="2533333"/>
            <a:chExt cx="3077591" cy="307759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2B300BB-CD85-4AF8-4158-8418110ECBAF}"/>
                </a:ext>
              </a:extLst>
            </p:cNvPr>
            <p:cNvSpPr/>
            <p:nvPr/>
          </p:nvSpPr>
          <p:spPr>
            <a:xfrm>
              <a:off x="6715432" y="3429000"/>
              <a:ext cx="2349910" cy="7988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" name="Image 9" descr="Une image contenant texte, Police, capture d’écran, Graphique&#10;&#10;Le contenu généré par l’IA peut être incorrect.">
              <a:extLst>
                <a:ext uri="{FF2B5EF4-FFF2-40B4-BE49-F238E27FC236}">
                  <a16:creationId xmlns:a16="http://schemas.microsoft.com/office/drawing/2014/main" id="{64294355-AFFA-4A12-0938-2481B37DC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4684" y="2533333"/>
              <a:ext cx="3077591" cy="3077591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A99B875-0823-356F-2217-BD0401DAE7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002" y="1221368"/>
            <a:ext cx="11585996" cy="472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334094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45B1666-FB1D-6598-ABB9-BA87E0DA4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9000"/>
            <a:ext cx="12192000" cy="3316284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DB4298F7-9BD2-B35B-163F-6CA037E3EC45}"/>
              </a:ext>
            </a:extLst>
          </p:cNvPr>
          <p:cNvGrpSpPr/>
          <p:nvPr/>
        </p:nvGrpSpPr>
        <p:grpSpPr>
          <a:xfrm>
            <a:off x="1376351" y="1500532"/>
            <a:ext cx="9439297" cy="1856686"/>
            <a:chOff x="2752703" y="1357657"/>
            <a:chExt cx="9439297" cy="1856686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B06C16A-FC14-DC88-2C9F-ACB50E9B3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2578"/>
            <a:stretch>
              <a:fillRect/>
            </a:stretch>
          </p:blipFill>
          <p:spPr>
            <a:xfrm>
              <a:off x="2752703" y="1357657"/>
              <a:ext cx="9439297" cy="1856686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320BC3ED-676D-4B86-6024-DF4E99B79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52703" y="1924009"/>
              <a:ext cx="304843" cy="590632"/>
            </a:xfrm>
            <a:prstGeom prst="rect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2907311D-B058-B7EF-FF53-B26C8801F17C}"/>
              </a:ext>
            </a:extLst>
          </p:cNvPr>
          <p:cNvSpPr txBox="1">
            <a:spLocks/>
          </p:cNvSpPr>
          <p:nvPr/>
        </p:nvSpPr>
        <p:spPr>
          <a:xfrm>
            <a:off x="195481" y="138048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u="sng" dirty="0">
                <a:solidFill>
                  <a:srgbClr val="FE5102"/>
                </a:solidFill>
                <a:latin typeface="+mn-lt"/>
              </a:rPr>
              <a:t>Circulation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428EAAA-17F9-55E3-BA01-FE858BB22306}"/>
              </a:ext>
            </a:extLst>
          </p:cNvPr>
          <p:cNvSpPr txBox="1"/>
          <p:nvPr/>
        </p:nvSpPr>
        <p:spPr>
          <a:xfrm>
            <a:off x="4623794" y="300203"/>
            <a:ext cx="6243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Mise en place de GBA avec clôture le long du trottoir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Chemin piéton ramené sur le trottoir d’en face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Neutralisation de demi-chaussée pour approvisionnement 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40C3B1DC-79D0-D06A-1C21-A3ACDA6BC90F}"/>
              </a:ext>
            </a:extLst>
          </p:cNvPr>
          <p:cNvCxnSpPr/>
          <p:nvPr/>
        </p:nvCxnSpPr>
        <p:spPr>
          <a:xfrm>
            <a:off x="990600" y="1714500"/>
            <a:ext cx="690594" cy="4667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6537FB94-EE37-2E9D-1E5D-C5E1BEB4A9CF}"/>
              </a:ext>
            </a:extLst>
          </p:cNvPr>
          <p:cNvSpPr txBox="1"/>
          <p:nvPr/>
        </p:nvSpPr>
        <p:spPr>
          <a:xfrm>
            <a:off x="90476" y="1463611"/>
            <a:ext cx="1285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CHEMIN PIETON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DB013707-1763-DDEA-8A14-D20EE7D1477F}"/>
              </a:ext>
            </a:extLst>
          </p:cNvPr>
          <p:cNvCxnSpPr>
            <a:cxnSpLocks/>
          </p:cNvCxnSpPr>
          <p:nvPr/>
        </p:nvCxnSpPr>
        <p:spPr>
          <a:xfrm>
            <a:off x="990600" y="2409825"/>
            <a:ext cx="771502" cy="478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BFEA71E9-407A-5901-2245-64A70F1CEA9B}"/>
              </a:ext>
            </a:extLst>
          </p:cNvPr>
          <p:cNvSpPr txBox="1"/>
          <p:nvPr/>
        </p:nvSpPr>
        <p:spPr>
          <a:xfrm>
            <a:off x="90476" y="2254076"/>
            <a:ext cx="1285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GBA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C43275C-2C4F-6554-7635-41D2D7EC8DA0}"/>
              </a:ext>
            </a:extLst>
          </p:cNvPr>
          <p:cNvGrpSpPr/>
          <p:nvPr/>
        </p:nvGrpSpPr>
        <p:grpSpPr>
          <a:xfrm>
            <a:off x="11024218" y="-51283"/>
            <a:ext cx="987772" cy="1088605"/>
            <a:chOff x="6314684" y="2533333"/>
            <a:chExt cx="3077591" cy="3077591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9771279-431B-CD7E-97D4-4474B819AA7D}"/>
                </a:ext>
              </a:extLst>
            </p:cNvPr>
            <p:cNvSpPr/>
            <p:nvPr/>
          </p:nvSpPr>
          <p:spPr>
            <a:xfrm>
              <a:off x="6715432" y="3429000"/>
              <a:ext cx="2349910" cy="7988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5" name="Image 24" descr="Une image contenant texte, Police, capture d’écran, Graphique&#10;&#10;Le contenu généré par l’IA peut être incorrect.">
              <a:extLst>
                <a:ext uri="{FF2B5EF4-FFF2-40B4-BE49-F238E27FC236}">
                  <a16:creationId xmlns:a16="http://schemas.microsoft.com/office/drawing/2014/main" id="{748A90C1-748C-0426-4E8A-ECAF48CD8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4684" y="2533333"/>
              <a:ext cx="3077591" cy="30775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3969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C656EAF-0BB5-E814-CFFD-0B0EEC8AC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475" y="1066260"/>
            <a:ext cx="10581049" cy="5306436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3A6C258-F571-6D83-B4C8-555F096381A6}"/>
              </a:ext>
            </a:extLst>
          </p:cNvPr>
          <p:cNvSpPr txBox="1">
            <a:spLocks/>
          </p:cNvSpPr>
          <p:nvPr/>
        </p:nvSpPr>
        <p:spPr>
          <a:xfrm>
            <a:off x="190499" y="246720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u="sng" dirty="0">
                <a:solidFill>
                  <a:srgbClr val="FE5102"/>
                </a:solidFill>
                <a:latin typeface="+mn-lt"/>
              </a:rPr>
              <a:t>Clôture du chantier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A4381F0-4B26-BBE2-0D62-CE7CBB8AD951}"/>
              </a:ext>
            </a:extLst>
          </p:cNvPr>
          <p:cNvGrpSpPr/>
          <p:nvPr/>
        </p:nvGrpSpPr>
        <p:grpSpPr>
          <a:xfrm>
            <a:off x="11024218" y="-51283"/>
            <a:ext cx="987772" cy="1088605"/>
            <a:chOff x="6314684" y="2533333"/>
            <a:chExt cx="3077591" cy="307759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8728E09-CF7D-2230-8984-9CF220090D3C}"/>
                </a:ext>
              </a:extLst>
            </p:cNvPr>
            <p:cNvSpPr/>
            <p:nvPr/>
          </p:nvSpPr>
          <p:spPr>
            <a:xfrm>
              <a:off x="6715432" y="3429000"/>
              <a:ext cx="2349910" cy="7988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" name="Image 6" descr="Une image contenant texte, Police, capture d’écran, Graphique&#10;&#10;Le contenu généré par l’IA peut être incorrect.">
              <a:extLst>
                <a:ext uri="{FF2B5EF4-FFF2-40B4-BE49-F238E27FC236}">
                  <a16:creationId xmlns:a16="http://schemas.microsoft.com/office/drawing/2014/main" id="{26E19908-1465-0122-97F8-947D3B8D3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4684" y="2533333"/>
              <a:ext cx="3077591" cy="3077591"/>
            </a:xfrm>
            <a:prstGeom prst="rect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51F267B6-6818-C4D4-CAAB-9DEC3DD8BC1E}"/>
              </a:ext>
            </a:extLst>
          </p:cNvPr>
          <p:cNvSpPr txBox="1"/>
          <p:nvPr/>
        </p:nvSpPr>
        <p:spPr>
          <a:xfrm>
            <a:off x="5764531" y="224943"/>
            <a:ext cx="4520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Clôture du chantier en deux temps pour la fête de la gare d’eau</a:t>
            </a:r>
          </a:p>
        </p:txBody>
      </p:sp>
    </p:spTree>
    <p:extLst>
      <p:ext uri="{BB962C8B-B14F-4D97-AF65-F5344CB8AC3E}">
        <p14:creationId xmlns:p14="http://schemas.microsoft.com/office/powerpoint/2010/main" val="1985809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C7B34-2EDC-013E-6DA7-4F9C33D5C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2EDB02-60BC-19C5-27FD-92810BAEA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006" y="27645"/>
            <a:ext cx="10515600" cy="1325563"/>
          </a:xfrm>
        </p:spPr>
        <p:txBody>
          <a:bodyPr/>
          <a:lstStyle/>
          <a:p>
            <a:r>
              <a:rPr lang="fr-FR" b="1" u="sng" dirty="0">
                <a:solidFill>
                  <a:srgbClr val="FE5102"/>
                </a:solidFill>
                <a:latin typeface="+mn-lt"/>
              </a:rPr>
              <a:t>Les travaux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51D60BB-CD83-891E-1B2D-7D60DD5411B1}"/>
              </a:ext>
            </a:extLst>
          </p:cNvPr>
          <p:cNvGrpSpPr/>
          <p:nvPr/>
        </p:nvGrpSpPr>
        <p:grpSpPr>
          <a:xfrm>
            <a:off x="11024218" y="-51283"/>
            <a:ext cx="987772" cy="1088605"/>
            <a:chOff x="6314684" y="2533333"/>
            <a:chExt cx="3077591" cy="307759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9AE019F-E756-E83E-9DA7-C1D3FB1AEBFD}"/>
                </a:ext>
              </a:extLst>
            </p:cNvPr>
            <p:cNvSpPr/>
            <p:nvPr/>
          </p:nvSpPr>
          <p:spPr>
            <a:xfrm>
              <a:off x="6715432" y="3429000"/>
              <a:ext cx="2349910" cy="7988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3" name="Image 12" descr="Une image contenant texte, Police, capture d’écran, Graphique&#10;&#10;Le contenu généré par l’IA peut être incorrect.">
              <a:extLst>
                <a:ext uri="{FF2B5EF4-FFF2-40B4-BE49-F238E27FC236}">
                  <a16:creationId xmlns:a16="http://schemas.microsoft.com/office/drawing/2014/main" id="{F4ABE9A2-7961-0643-0805-149B9515CE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4684" y="2533333"/>
              <a:ext cx="3077591" cy="3077591"/>
            </a:xfrm>
            <a:prstGeom prst="rect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ACB684A8-43ED-5AA9-B2C6-6AD383E8886B}"/>
              </a:ext>
            </a:extLst>
          </p:cNvPr>
          <p:cNvSpPr txBox="1"/>
          <p:nvPr/>
        </p:nvSpPr>
        <p:spPr>
          <a:xfrm>
            <a:off x="205006" y="1140528"/>
            <a:ext cx="5706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ETAPE 1 : Taille complémentaire des arbres et débroussaillage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4A6B3C0-950F-9E18-8563-8EEF233C8D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12682" y="2533199"/>
            <a:ext cx="4657725" cy="349329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B2A08A0-1ECD-3143-2E77-6CA5AB2918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58"/>
          <a:stretch>
            <a:fillRect/>
          </a:stretch>
        </p:blipFill>
        <p:spPr>
          <a:xfrm rot="5400000">
            <a:off x="5698814" y="744557"/>
            <a:ext cx="2533653" cy="39719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5C7EC0-2B54-0EC3-5CE2-D300C82EDC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353" y="1786859"/>
            <a:ext cx="3838263" cy="490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947568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E8985-B6F1-D652-2EBD-E9D5730B7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DF7536-A548-4DD2-D3A1-3F883301C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006" y="27645"/>
            <a:ext cx="10515600" cy="1325563"/>
          </a:xfrm>
        </p:spPr>
        <p:txBody>
          <a:bodyPr/>
          <a:lstStyle/>
          <a:p>
            <a:r>
              <a:rPr lang="fr-FR" b="1" u="sng" dirty="0">
                <a:solidFill>
                  <a:srgbClr val="FE5102"/>
                </a:solidFill>
                <a:latin typeface="+mn-lt"/>
              </a:rPr>
              <a:t>Les travaux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60D7C0F-18F9-A666-B8E0-C31CE2AF20A2}"/>
              </a:ext>
            </a:extLst>
          </p:cNvPr>
          <p:cNvGrpSpPr/>
          <p:nvPr/>
        </p:nvGrpSpPr>
        <p:grpSpPr>
          <a:xfrm>
            <a:off x="11024218" y="-51283"/>
            <a:ext cx="987772" cy="1088605"/>
            <a:chOff x="6314684" y="2533333"/>
            <a:chExt cx="3077591" cy="307759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56DD90C-7885-3C4D-D285-CD2E06826EFA}"/>
                </a:ext>
              </a:extLst>
            </p:cNvPr>
            <p:cNvSpPr/>
            <p:nvPr/>
          </p:nvSpPr>
          <p:spPr>
            <a:xfrm>
              <a:off x="6715432" y="3429000"/>
              <a:ext cx="2349910" cy="7988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3" name="Image 12" descr="Une image contenant texte, Police, capture d’écran, Graphique&#10;&#10;Le contenu généré par l’IA peut être incorrect.">
              <a:extLst>
                <a:ext uri="{FF2B5EF4-FFF2-40B4-BE49-F238E27FC236}">
                  <a16:creationId xmlns:a16="http://schemas.microsoft.com/office/drawing/2014/main" id="{34D07DDF-DB84-6873-5F54-149FD9424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4684" y="2533333"/>
              <a:ext cx="3077591" cy="3077591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E446AE49-0151-D7BD-5A66-5CD61BFD1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718" y="2414039"/>
            <a:ext cx="5621282" cy="39814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32D4B16-3757-85AB-0955-06BE7896FB34}"/>
              </a:ext>
            </a:extLst>
          </p:cNvPr>
          <p:cNvSpPr txBox="1"/>
          <p:nvPr/>
        </p:nvSpPr>
        <p:spPr>
          <a:xfrm>
            <a:off x="474718" y="1950983"/>
            <a:ext cx="5706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ETAPE 2 : Terrassement et sciage de la poutre existante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ED7B9BA-18B5-748C-35DD-319A15153D01}"/>
              </a:ext>
            </a:extLst>
          </p:cNvPr>
          <p:cNvGrpSpPr/>
          <p:nvPr/>
        </p:nvGrpSpPr>
        <p:grpSpPr>
          <a:xfrm>
            <a:off x="6553367" y="1670023"/>
            <a:ext cx="5163915" cy="5015048"/>
            <a:chOff x="2437889" y="166232"/>
            <a:chExt cx="7316221" cy="6525536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F360A09-2379-32CF-7797-7E9B570136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37889" y="166232"/>
              <a:ext cx="7316221" cy="652553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DC90F310-DA8B-1579-A4E9-ECADF354982B}"/>
                </a:ext>
              </a:extLst>
            </p:cNvPr>
            <p:cNvSpPr txBox="1"/>
            <p:nvPr/>
          </p:nvSpPr>
          <p:spPr>
            <a:xfrm>
              <a:off x="2686050" y="2951144"/>
              <a:ext cx="2031057" cy="4405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800" dirty="0">
                  <a:solidFill>
                    <a:srgbClr val="92D050"/>
                  </a:solidFill>
                </a:rPr>
                <a:t>Taillage au droit de la poutre de couronnement actuelle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2F49C08E-4186-A1B1-A188-2768C948A845}"/>
              </a:ext>
            </a:extLst>
          </p:cNvPr>
          <p:cNvSpPr txBox="1"/>
          <p:nvPr/>
        </p:nvSpPr>
        <p:spPr>
          <a:xfrm>
            <a:off x="6553367" y="950921"/>
            <a:ext cx="5086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ETAPE 3 : </a:t>
            </a:r>
            <a:r>
              <a:rPr lang="fr-FR" dirty="0" err="1"/>
              <a:t>Vibrofonçage</a:t>
            </a:r>
            <a:r>
              <a:rPr lang="fr-FR" dirty="0"/>
              <a:t> d’un nouveau rideau de palplanches</a:t>
            </a:r>
          </a:p>
        </p:txBody>
      </p:sp>
    </p:spTree>
    <p:extLst>
      <p:ext uri="{BB962C8B-B14F-4D97-AF65-F5344CB8AC3E}">
        <p14:creationId xmlns:p14="http://schemas.microsoft.com/office/powerpoint/2010/main" val="3700645816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0A753-EB54-50E9-5B62-51BDD8C82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C1EC4-C343-ED8B-0FF2-BBE164C0E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006" y="27645"/>
            <a:ext cx="10515600" cy="1325563"/>
          </a:xfrm>
        </p:spPr>
        <p:txBody>
          <a:bodyPr/>
          <a:lstStyle/>
          <a:p>
            <a:r>
              <a:rPr lang="fr-FR" b="1" u="sng" dirty="0">
                <a:solidFill>
                  <a:srgbClr val="FE5102"/>
                </a:solidFill>
                <a:latin typeface="+mn-lt"/>
              </a:rPr>
              <a:t>Les travaux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282AEC1-3AED-066A-A1CC-4B4D13CDF93E}"/>
              </a:ext>
            </a:extLst>
          </p:cNvPr>
          <p:cNvGrpSpPr/>
          <p:nvPr/>
        </p:nvGrpSpPr>
        <p:grpSpPr>
          <a:xfrm>
            <a:off x="11024218" y="-51283"/>
            <a:ext cx="987772" cy="1088605"/>
            <a:chOff x="6314684" y="2533333"/>
            <a:chExt cx="3077591" cy="307759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884C688-3C81-87AB-22C8-8ECBE7E241BF}"/>
                </a:ext>
              </a:extLst>
            </p:cNvPr>
            <p:cNvSpPr/>
            <p:nvPr/>
          </p:nvSpPr>
          <p:spPr>
            <a:xfrm>
              <a:off x="6715432" y="3429000"/>
              <a:ext cx="2349910" cy="7988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3" name="Image 12" descr="Une image contenant texte, Police, capture d’écran, Graphique&#10;&#10;Le contenu généré par l’IA peut être incorrect.">
              <a:extLst>
                <a:ext uri="{FF2B5EF4-FFF2-40B4-BE49-F238E27FC236}">
                  <a16:creationId xmlns:a16="http://schemas.microsoft.com/office/drawing/2014/main" id="{B4015932-4732-3EC7-3335-6940A8AC6E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4684" y="2533333"/>
              <a:ext cx="3077591" cy="3077591"/>
            </a:xfrm>
            <a:prstGeom prst="rect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29CBD94E-F301-ACD3-31C0-C9C61D303EBA}"/>
              </a:ext>
            </a:extLst>
          </p:cNvPr>
          <p:cNvSpPr txBox="1"/>
          <p:nvPr/>
        </p:nvSpPr>
        <p:spPr>
          <a:xfrm>
            <a:off x="673897" y="1741433"/>
            <a:ext cx="5666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ETAPE 4 : Réalisation d’une nouvelle poutre de couronnement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D71E278-6C5D-4B51-D0D9-67D89912DECA}"/>
              </a:ext>
            </a:extLst>
          </p:cNvPr>
          <p:cNvSpPr txBox="1"/>
          <p:nvPr/>
        </p:nvSpPr>
        <p:spPr>
          <a:xfrm>
            <a:off x="6641485" y="1979746"/>
            <a:ext cx="4790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ETAPE 5 : Remblaiement et repli de chantier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4C90FBD-970C-F3F8-A181-65BB2BE02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050" y="2432048"/>
            <a:ext cx="5608774" cy="33434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7E002C9-F065-1837-136A-76C3BBA6837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754"/>
          <a:stretch>
            <a:fillRect/>
          </a:stretch>
        </p:blipFill>
        <p:spPr>
          <a:xfrm>
            <a:off x="6727210" y="2349078"/>
            <a:ext cx="4790894" cy="346316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23086929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SharedContentType xmlns="Microsoft.SharePoint.Taxonomy.ContentTypeSync" SourceId="18ace0e7-60a4-4acf-87da-1c47a991bb86" ContentTypeId="0x01010004BBCBFDEBB3864BA0EFED7044CA4B28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Word BYCN" ma:contentTypeID="0x01010004BBCBFDEBB3864BA0EFED7044CA4B280100DB6B51369A80F34DBCCF98814FCFBEE2" ma:contentTypeVersion="11" ma:contentTypeDescription="Crée un document." ma:contentTypeScope="" ma:versionID="0c033f472dc64bee1c20b313790453e1">
  <xsd:schema xmlns:xsd="http://www.w3.org/2001/XMLSchema" xmlns:xs="http://www.w3.org/2001/XMLSchema" xmlns:p="http://schemas.microsoft.com/office/2006/metadata/properties" xmlns:ns2="95235cfd-2d18-42eb-8ffc-01f090d3b392" xmlns:ns3="b4a24985-f3cf-4448-925e-979793818baa" targetNamespace="http://schemas.microsoft.com/office/2006/metadata/properties" ma:root="true" ma:fieldsID="4b1b8c30a82ed937b8e7ea409e1d2447" ns2:_="" ns3:_="">
    <xsd:import namespace="95235cfd-2d18-42eb-8ffc-01f090d3b392"/>
    <xsd:import namespace="b4a24985-f3cf-4448-925e-979793818baa"/>
    <xsd:element name="properties">
      <xsd:complexType>
        <xsd:sequence>
          <xsd:element name="documentManagement">
            <xsd:complexType>
              <xsd:all>
                <xsd:element ref="ns2:b7665f99c0fe44919cb3218cc8e5302c" minOccurs="0"/>
                <xsd:element ref="ns2:TaxCatchAll" minOccurs="0"/>
                <xsd:element ref="ns2:TaxCatchAllLabel" minOccurs="0"/>
                <xsd:element ref="ns2:ComUnityFolder" minOccurs="0"/>
                <xsd:element ref="ns2:bc25f8494e694b549ba275b5de656855" minOccurs="0"/>
                <xsd:element ref="ns2:b1c94e71d43e47329629adb2299a7407" minOccurs="0"/>
                <xsd:element ref="ns2:n052ae6ce5fe48d585b4ce219bb73d0e" minOccurs="0"/>
                <xsd:element ref="ns2:aa574486944c4b4183531de588537b4d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235cfd-2d18-42eb-8ffc-01f090d3b392" elementFormDefault="qualified">
    <xsd:import namespace="http://schemas.microsoft.com/office/2006/documentManagement/types"/>
    <xsd:import namespace="http://schemas.microsoft.com/office/infopath/2007/PartnerControls"/>
    <xsd:element name="b7665f99c0fe44919cb3218cc8e5302c" ma:index="8" nillable="true" ma:taxonomy="true" ma:internalName="b7665f99c0fe44919cb3218cc8e5302c" ma:taxonomyFieldName="ArchiveClassificationPlan" ma:displayName="Archive Classification Plan" ma:default="1;#00 00 A classer|06ef1ee2-e7bf-4474-9d1e-c5fbf4f3b42b" ma:fieldId="{b7665f99-c0fe-4491-9cb3-218cc8e5302c}" ma:sspId="18ace0e7-60a4-4acf-87da-1c47a991bb86" ma:termSetId="26353664-7461-4f07-87dd-daa2874ea87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dda31141-077e-4c05-ae5d-b37e4402c94c}" ma:internalName="TaxCatchAll" ma:showField="CatchAllData" ma:web="b4a24985-f3cf-4448-925e-979793818b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dda31141-077e-4c05-ae5d-b37e4402c94c}" ma:internalName="TaxCatchAllLabel" ma:readOnly="true" ma:showField="CatchAllDataLabel" ma:web="b4a24985-f3cf-4448-925e-979793818b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UnityFolder" ma:index="12" nillable="true" ma:displayName="Dossier" ma:internalName="ComUnityFolder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bc25f8494e694b549ba275b5de656855" ma:index="13" nillable="true" ma:taxonomy="true" ma:internalName="bc25f8494e694b549ba275b5de656855" ma:taxonomyFieldName="Organisation" ma:displayName="Organisation" ma:fieldId="{bc25f849-4e69-4b54-9ba2-75b5de656855}" ma:sspId="18ace0e7-60a4-4acf-87da-1c47a991bb86" ma:termSetId="45cd4057-b767-4ebf-98f6-4028b8e5bef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1c94e71d43e47329629adb2299a7407" ma:index="15" nillable="true" ma:taxonomy="true" ma:internalName="b1c94e71d43e47329629adb2299a7407" ma:taxonomyFieldName="WorkspaceClassification" ma:displayName="Workspace classification" ma:fieldId="{b1c94e71-d43e-4732-9629-adb2299a7407}" ma:sspId="18ace0e7-60a4-4acf-87da-1c47a991bb86" ma:termSetId="22f1860e-f59a-4db1-b21a-a41c5c8ed1e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n052ae6ce5fe48d585b4ce219bb73d0e" ma:index="17" nillable="true" ma:taxonomy="true" ma:internalName="n052ae6ce5fe48d585b4ce219bb73d0e" ma:taxonomyFieldName="SupportServices" ma:displayName="Support services" ma:fieldId="{7052ae6c-e5fe-48d5-85b4-ce219bb73d0e}" ma:sspId="18ace0e7-60a4-4acf-87da-1c47a991bb86" ma:termSetId="813098a9-32ee-4127-b4ec-488cb7a2546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a574486944c4b4183531de588537b4d" ma:index="19" nillable="true" ma:taxonomy="true" ma:internalName="aa574486944c4b4183531de588537b4d" ma:taxonomyFieldName="ClassificationLevel" ma:displayName="Classification level" ma:fieldId="{aa574486-944c-4b41-8353-1de588537b4d}" ma:sspId="18ace0e7-60a4-4acf-87da-1c47a991bb86" ma:termSetId="b84a82df-7dfe-42a8-9650-82042eeb9fd0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a24985-f3cf-4448-925e-979793818baa" elementFormDefault="qualified">
    <xsd:import namespace="http://schemas.microsoft.com/office/2006/documentManagement/types"/>
    <xsd:import namespace="http://schemas.microsoft.com/office/infopath/2007/PartnerControls"/>
    <xsd:element name="_dlc_DocId" ma:index="21" nillable="true" ma:displayName="Valeur d’ID de document" ma:description="Valeur de l’ID de document affecté à cet élément." ma:indexed="true" ma:internalName="_dlc_DocId" ma:readOnly="true">
      <xsd:simpleType>
        <xsd:restriction base="dms:Text"/>
      </xsd:simpleType>
    </xsd:element>
    <xsd:element name="_dlc_DocIdUrl" ma:index="22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3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a574486944c4b4183531de588537b4d xmlns="95235cfd-2d18-42eb-8ffc-01f090d3b392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Internal</TermName>
          <TermId xmlns="http://schemas.microsoft.com/office/infopath/2007/PartnerControls">86d58d27-cc8e-4bfd-a785-ea3ef4347509</TermId>
        </TermInfo>
      </Terms>
    </aa574486944c4b4183531de588537b4d>
    <bc25f8494e694b549ba275b5de656855 xmlns="95235cfd-2d18-42eb-8ffc-01f090d3b392">
      <Terms xmlns="http://schemas.microsoft.com/office/infopath/2007/PartnerControls">
        <TermInfo xmlns="http://schemas.microsoft.com/office/infopath/2007/PartnerControls">
          <TermName xmlns="http://schemas.microsoft.com/office/infopath/2007/PartnerControls">BYTPRF</TermName>
          <TermId xmlns="http://schemas.microsoft.com/office/infopath/2007/PartnerControls">01c66c8e-c54b-402f-bacc-8d29ceee5887</TermId>
        </TermInfo>
      </Terms>
    </bc25f8494e694b549ba275b5de656855>
    <ComUnityFolder xmlns="95235cfd-2d18-42eb-8ffc-01f090d3b392">
      <Url xsi:nil="true"/>
      <Description xsi:nil="true"/>
    </ComUnityFolder>
    <b1c94e71d43e47329629adb2299a7407 xmlns="95235cfd-2d18-42eb-8ffc-01f090d3b392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Projects</TermName>
          <TermId xmlns="http://schemas.microsoft.com/office/infopath/2007/PartnerControls">b7cc1373-d160-4aa3-bf26-3372b93dfcbf</TermId>
        </TermInfo>
      </Terms>
    </b1c94e71d43e47329629adb2299a7407>
    <n052ae6ce5fe48d585b4ce219bb73d0e xmlns="95235cfd-2d18-42eb-8ffc-01f090d3b392">
      <Terms xmlns="http://schemas.microsoft.com/office/infopath/2007/PartnerControls">
        <TermInfo xmlns="http://schemas.microsoft.com/office/infopath/2007/PartnerControls">
          <TermName xmlns="http://schemas.microsoft.com/office/infopath/2007/PartnerControls">Site management</TermName>
          <TermId xmlns="http://schemas.microsoft.com/office/infopath/2007/PartnerControls">235234dd-8937-489d-a3d6-f8624393f06a</TermId>
        </TermInfo>
      </Terms>
    </n052ae6ce5fe48d585b4ce219bb73d0e>
    <TaxCatchAll xmlns="95235cfd-2d18-42eb-8ffc-01f090d3b392">
      <Value>11</Value>
      <Value>4</Value>
      <Value>3</Value>
      <Value>2</Value>
      <Value>1</Value>
    </TaxCatchAll>
    <b7665f99c0fe44919cb3218cc8e5302c xmlns="95235cfd-2d18-42eb-8ffc-01f090d3b392">
      <Terms xmlns="http://schemas.microsoft.com/office/infopath/2007/PartnerControls">
        <TermInfo xmlns="http://schemas.microsoft.com/office/infopath/2007/PartnerControls">
          <TermName xmlns="http://schemas.microsoft.com/office/infopath/2007/PartnerControls">00 00 A classer</TermName>
          <TermId xmlns="http://schemas.microsoft.com/office/infopath/2007/PartnerControls">06ef1ee2-e7bf-4474-9d1e-c5fbf4f3b42b</TermId>
        </TermInfo>
      </Terms>
    </b7665f99c0fe44919cb3218cc8e5302c>
    <_dlc_DocId xmlns="b4a24985-f3cf-4448-925e-979793818baa">CWKSP-1841447293-963639</_dlc_DocId>
    <_dlc_DocIdUrl xmlns="b4a24985-f3cf-4448-925e-979793818baa">
      <Url>https://bouyguesconstruction.sharepoint.com/sites/bytprftravauxnord/_layouts/15/DocIdRedir.aspx?ID=CWKSP-1841447293-963639</Url>
      <Description>CWKSP-1841447293-963639</Description>
    </_dlc_DocIdUrl>
  </documentManagement>
</p:properties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098344-55BA-425F-89AA-EE08B212E14C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958B42D5-22EC-43A8-A87D-432589C65936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7F7B6137-CBE4-4DF6-AC56-9D31D40B62E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235cfd-2d18-42eb-8ffc-01f090d3b392"/>
    <ds:schemaRef ds:uri="b4a24985-f3cf-4448-925e-979793818b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7FB03BE-FD2F-43B1-AEF0-AFE1450DC6DD}">
  <ds:schemaRefs>
    <ds:schemaRef ds:uri="http://purl.org/dc/terms/"/>
    <ds:schemaRef ds:uri="041b4031-14e0-4572-862e-47fc4ef0f775"/>
    <ds:schemaRef ds:uri="http://schemas.microsoft.com/office/2006/metadata/properties"/>
    <ds:schemaRef ds:uri="ebf471ce-07c8-4fa3-babd-9d87168b9ac3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95235cfd-2d18-42eb-8ffc-01f090d3b392"/>
    <ds:schemaRef ds:uri="http://purl.org/dc/dcmitype/"/>
    <ds:schemaRef ds:uri="b4a24985-f3cf-4448-925e-979793818baa"/>
  </ds:schemaRefs>
</ds:datastoreItem>
</file>

<file path=customXml/itemProps5.xml><?xml version="1.0" encoding="utf-8"?>
<ds:datastoreItem xmlns:ds="http://schemas.openxmlformats.org/officeDocument/2006/customXml" ds:itemID="{34A66292-1100-4B72-AD82-27BEC0A3746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dfdd9a14-7b84-416b-97e8-b834b0f98713}" enabled="1" method="Standard" siteId="{4a3d9983-e936-4837-9552-9d9126a92eb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293</Words>
  <Application>Microsoft Office PowerPoint</Application>
  <PresentationFormat>Grand écran</PresentationFormat>
  <Paragraphs>66</Paragraphs>
  <Slides>10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72 Black</vt:lpstr>
      <vt:lpstr>72 Condensed</vt:lpstr>
      <vt:lpstr>Aptos</vt:lpstr>
      <vt:lpstr>Aptos Display</vt:lpstr>
      <vt:lpstr>Arial</vt:lpstr>
      <vt:lpstr>Thème Office</vt:lpstr>
      <vt:lpstr>Présentation PowerPoint</vt:lpstr>
      <vt:lpstr>Présentation PowerPoint</vt:lpstr>
      <vt:lpstr>Le projet</vt:lpstr>
      <vt:lpstr>Acteurs chantier</vt:lpstr>
      <vt:lpstr>Le planning du chantier</vt:lpstr>
      <vt:lpstr>Présentation PowerPoint</vt:lpstr>
      <vt:lpstr>Présentation PowerPoint</vt:lpstr>
      <vt:lpstr>Les travaux</vt:lpstr>
      <vt:lpstr>Les travaux</vt:lpstr>
      <vt:lpstr>Les travaux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MALINGREY, Nina</dc:creator>
  <cp:lastModifiedBy>MALINGREY, Nina</cp:lastModifiedBy>
  <cp:revision>4</cp:revision>
  <dcterms:created xsi:type="dcterms:W3CDTF">2026-02-09T08:43:21Z</dcterms:created>
  <dcterms:modified xsi:type="dcterms:W3CDTF">2026-09-23T15:55:29Z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upportServices">
    <vt:lpwstr>4;#Site management|235234dd-8937-489d-a3d6-f8624393f06a</vt:lpwstr>
  </property>
  <property fmtid="{D5CDD505-2E9C-101B-9397-08002B2CF9AE}" pid="3" name="Organisation">
    <vt:lpwstr>3;#BYTPRF|01c66c8e-c54b-402f-bacc-8d29ceee5887</vt:lpwstr>
  </property>
  <property fmtid="{D5CDD505-2E9C-101B-9397-08002B2CF9AE}" pid="4" name="WorkspaceClassification">
    <vt:lpwstr>2;#Projects|b7cc1373-d160-4aa3-bf26-3372b93dfcbf</vt:lpwstr>
  </property>
  <property fmtid="{D5CDD505-2E9C-101B-9397-08002B2CF9AE}" pid="5" name="lcf76f155ced4ddcb4097134ff3c332f">
    <vt:lpwstr/>
  </property>
  <property fmtid="{D5CDD505-2E9C-101B-9397-08002B2CF9AE}" pid="6" name="MediaServiceImageTags">
    <vt:lpwstr/>
  </property>
  <property fmtid="{D5CDD505-2E9C-101B-9397-08002B2CF9AE}" pid="7" name="ArchiveClassificationPlan">
    <vt:lpwstr>1;#00 00 A classer|06ef1ee2-e7bf-4474-9d1e-c5fbf4f3b42b</vt:lpwstr>
  </property>
  <property fmtid="{D5CDD505-2E9C-101B-9397-08002B2CF9AE}" pid="8" name="ClassificationLevel">
    <vt:lpwstr>11;#Internal|86d58d27-cc8e-4bfd-a785-ea3ef4347509</vt:lpwstr>
  </property>
  <property fmtid="{D5CDD505-2E9C-101B-9397-08002B2CF9AE}" pid="9" name="ContentTypeId">
    <vt:lpwstr>0x01010004BBCBFDEBB3864BA0EFED7044CA4B280100DB6B51369A80F34DBCCF98814FCFBEE2</vt:lpwstr>
  </property>
  <property fmtid="{D5CDD505-2E9C-101B-9397-08002B2CF9AE}" pid="10" name="_dlc_DocIdItemGuid">
    <vt:lpwstr>aaef564c-72f8-4586-8c21-eff3368c4435</vt:lpwstr>
  </property>
</Properties>
</file>